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2" r:id="rId1"/>
  </p:sldMasterIdLst>
  <p:sldIdLst>
    <p:sldId id="256" r:id="rId2"/>
    <p:sldId id="259" r:id="rId3"/>
    <p:sldId id="257" r:id="rId4"/>
    <p:sldId id="258" r:id="rId5"/>
    <p:sldId id="260" r:id="rId6"/>
    <p:sldId id="262"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328898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811158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9699C-34B6-48B6-B9D4-C80325D9C1D0}"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45222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377121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9699C-34B6-48B6-B9D4-C80325D9C1D0}"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0950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انقر لتحرير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انقر لتحرير أنماط نص الشكل الرئيسي</a:t>
            </a:r>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6816929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39440794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212653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492431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B48885B8-B79E-4E7D-8DB1-F470C6FCFC2A}"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65322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198321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48885B8-B79E-4E7D-8DB1-F470C6FCFC2A}"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3007023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48885B8-B79E-4E7D-8DB1-F470C6FCFC2A}"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41671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8885B8-B79E-4E7D-8DB1-F470C6FCFC2A}"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3374835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2545647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B48885B8-B79E-4E7D-8DB1-F470C6FCFC2A}"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F29699C-34B6-48B6-B9D4-C80325D9C1D0}" type="slidenum">
              <a:rPr lang="en-US" smtClean="0"/>
              <a:t>‹#›</a:t>
            </a:fld>
            <a:endParaRPr lang="en-US"/>
          </a:p>
        </p:txBody>
      </p:sp>
    </p:spTree>
    <p:extLst>
      <p:ext uri="{BB962C8B-B14F-4D97-AF65-F5344CB8AC3E}">
        <p14:creationId xmlns:p14="http://schemas.microsoft.com/office/powerpoint/2010/main" val="4273161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48885B8-B79E-4E7D-8DB1-F470C6FCFC2A}" type="datetimeFigureOut">
              <a:rPr lang="en-US" smtClean="0"/>
              <a:t>4/28/2026</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F29699C-34B6-48B6-B9D4-C80325D9C1D0}" type="slidenum">
              <a:rPr lang="en-US" smtClean="0"/>
              <a:t>‹#›</a:t>
            </a:fld>
            <a:endParaRPr lang="en-US"/>
          </a:p>
        </p:txBody>
      </p:sp>
    </p:spTree>
    <p:extLst>
      <p:ext uri="{BB962C8B-B14F-4D97-AF65-F5344CB8AC3E}">
        <p14:creationId xmlns:p14="http://schemas.microsoft.com/office/powerpoint/2010/main" val="145818472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9E4308A-528C-0D0C-436D-15ED213114DC}"/>
              </a:ext>
            </a:extLst>
          </p:cNvPr>
          <p:cNvSpPr>
            <a:spLocks noGrp="1"/>
          </p:cNvSpPr>
          <p:nvPr>
            <p:ph type="ctrTitle"/>
          </p:nvPr>
        </p:nvSpPr>
        <p:spPr>
          <a:xfrm>
            <a:off x="2113352" y="978353"/>
            <a:ext cx="8915399" cy="2262781"/>
          </a:xfrm>
        </p:spPr>
        <p:txBody>
          <a:bodyPr>
            <a:normAutofit fontScale="90000"/>
          </a:bodyPr>
          <a:lstStyle/>
          <a:p>
            <a:pPr algn="r"/>
            <a:r>
              <a:rPr lang="ar-IQ" sz="2800" b="1" dirty="0">
                <a:cs typeface="Akhbar MT" pitchFamily="2" charset="-78"/>
              </a:rPr>
              <a:t>وزارة التعليم العالي والبحث العلمي </a:t>
            </a:r>
            <a:br>
              <a:rPr lang="ar-IQ" sz="2800" b="1" dirty="0">
                <a:cs typeface="Akhbar MT" pitchFamily="2" charset="-78"/>
              </a:rPr>
            </a:br>
            <a:r>
              <a:rPr lang="ar-IQ" sz="2800" b="1" dirty="0">
                <a:cs typeface="Akhbar MT" pitchFamily="2" charset="-78"/>
              </a:rPr>
              <a:t>جامعة البصرة </a:t>
            </a:r>
            <a:br>
              <a:rPr lang="ar-IQ" sz="2800" b="1" dirty="0">
                <a:cs typeface="Akhbar MT" pitchFamily="2" charset="-78"/>
              </a:rPr>
            </a:br>
            <a:r>
              <a:rPr lang="ar-IQ" sz="2800" b="1" dirty="0">
                <a:cs typeface="Akhbar MT" pitchFamily="2" charset="-78"/>
              </a:rPr>
              <a:t>كلية الزراعة</a:t>
            </a:r>
            <a:br>
              <a:rPr lang="ar-IQ" sz="2800" b="1" dirty="0">
                <a:cs typeface="Akhbar MT" pitchFamily="2" charset="-78"/>
              </a:rPr>
            </a:br>
            <a:r>
              <a:rPr lang="ar-IQ" sz="2800" b="1" dirty="0">
                <a:cs typeface="Akhbar MT" pitchFamily="2" charset="-78"/>
              </a:rPr>
              <a:t>قسم علوم الأغذية </a:t>
            </a:r>
            <a:br>
              <a:rPr lang="ar-IQ" sz="2800" b="1" dirty="0">
                <a:cs typeface="Akhbar MT" pitchFamily="2" charset="-78"/>
              </a:rPr>
            </a:br>
            <a:r>
              <a:rPr lang="ar-IQ" sz="2800" b="1" dirty="0">
                <a:cs typeface="Akhbar MT" pitchFamily="2" charset="-78"/>
              </a:rPr>
              <a:t>مادة :- خبز ومعجنات النظري</a:t>
            </a:r>
            <a:br>
              <a:rPr lang="ar-IQ" sz="2800" b="1" dirty="0">
                <a:cs typeface="Akhbar MT" pitchFamily="2" charset="-78"/>
              </a:rPr>
            </a:br>
            <a:r>
              <a:rPr lang="ar-IQ" sz="2800" b="1" dirty="0" err="1">
                <a:cs typeface="Akhbar MT" pitchFamily="2" charset="-78"/>
              </a:rPr>
              <a:t>م.د</a:t>
            </a:r>
            <a:r>
              <a:rPr lang="ar-IQ" sz="2800" b="1" dirty="0">
                <a:cs typeface="Akhbar MT" pitchFamily="2" charset="-78"/>
              </a:rPr>
              <a:t> شيرين فاضل عباس تخصص كيمياء </a:t>
            </a:r>
            <a:r>
              <a:rPr lang="ar-IQ" sz="2800" b="1" dirty="0" err="1">
                <a:cs typeface="Akhbar MT" pitchFamily="2" charset="-78"/>
              </a:rPr>
              <a:t>وتكنالوجيا</a:t>
            </a:r>
            <a:r>
              <a:rPr lang="ar-IQ" sz="2800" b="1" dirty="0">
                <a:cs typeface="Akhbar MT" pitchFamily="2" charset="-78"/>
              </a:rPr>
              <a:t> حبوب </a:t>
            </a:r>
            <a:br>
              <a:rPr lang="ar-IQ" sz="2800" b="1" dirty="0">
                <a:cs typeface="Akhbar MT" pitchFamily="2" charset="-78"/>
              </a:rPr>
            </a:br>
            <a:endParaRPr lang="en-US" sz="2800" b="1" dirty="0">
              <a:cs typeface="Akhbar MT" pitchFamily="2" charset="-78"/>
            </a:endParaRPr>
          </a:p>
        </p:txBody>
      </p:sp>
      <p:sp>
        <p:nvSpPr>
          <p:cNvPr id="3" name="عنوان فرعي 2">
            <a:extLst>
              <a:ext uri="{FF2B5EF4-FFF2-40B4-BE49-F238E27FC236}">
                <a16:creationId xmlns:a16="http://schemas.microsoft.com/office/drawing/2014/main" id="{53728779-8B13-7895-63F1-6D81345C8487}"/>
              </a:ext>
            </a:extLst>
          </p:cNvPr>
          <p:cNvSpPr>
            <a:spLocks noGrp="1"/>
          </p:cNvSpPr>
          <p:nvPr>
            <p:ph type="subTitle" idx="1"/>
          </p:nvPr>
        </p:nvSpPr>
        <p:spPr>
          <a:xfrm>
            <a:off x="1870756" y="3764902"/>
            <a:ext cx="8915399" cy="1126283"/>
          </a:xfrm>
        </p:spPr>
        <p:txBody>
          <a:bodyPr>
            <a:normAutofit/>
          </a:bodyPr>
          <a:lstStyle/>
          <a:p>
            <a:pPr algn="ctr" rtl="1"/>
            <a:r>
              <a:rPr lang="ar-IQ" sz="3600" b="1" dirty="0">
                <a:solidFill>
                  <a:srgbClr val="FF0000"/>
                </a:solidFill>
                <a:latin typeface="Times New Roman" panose="02020603050405020304" pitchFamily="18" charset="0"/>
                <a:cs typeface="Times New Roman" panose="02020603050405020304" pitchFamily="18" charset="0"/>
              </a:rPr>
              <a:t>محاضرة تجلد الخبز </a:t>
            </a:r>
            <a:r>
              <a:rPr lang="en-US" sz="3600" b="1" dirty="0">
                <a:solidFill>
                  <a:srgbClr val="FF0000"/>
                </a:solidFill>
                <a:latin typeface="Times New Roman" panose="02020603050405020304" pitchFamily="18" charset="0"/>
                <a:cs typeface="Times New Roman" panose="02020603050405020304" pitchFamily="18" charset="0"/>
              </a:rPr>
              <a:t>Bread Staling</a:t>
            </a:r>
          </a:p>
        </p:txBody>
      </p:sp>
    </p:spTree>
    <p:extLst>
      <p:ext uri="{BB962C8B-B14F-4D97-AF65-F5344CB8AC3E}">
        <p14:creationId xmlns:p14="http://schemas.microsoft.com/office/powerpoint/2010/main" val="385150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4BFB95C-5527-C8D8-0C5E-465E5888F483}"/>
              </a:ext>
            </a:extLst>
          </p:cNvPr>
          <p:cNvSpPr>
            <a:spLocks noGrp="1"/>
          </p:cNvSpPr>
          <p:nvPr>
            <p:ph type="title"/>
          </p:nvPr>
        </p:nvSpPr>
        <p:spPr>
          <a:xfrm>
            <a:off x="2424974" y="1221269"/>
            <a:ext cx="8911687" cy="1280890"/>
          </a:xfrm>
        </p:spPr>
        <p:txBody>
          <a:bodyPr>
            <a:normAutofit fontScale="90000"/>
          </a:bodyPr>
          <a:lstStyle/>
          <a:p>
            <a:pPr algn="just"/>
            <a:r>
              <a:rPr lang="ar-IQ" dirty="0"/>
              <a:t> </a:t>
            </a:r>
            <a:r>
              <a:rPr lang="ar-IQ" dirty="0">
                <a:latin typeface="Times New Roman" panose="02020603050405020304" pitchFamily="18" charset="0"/>
                <a:cs typeface="Times New Roman" panose="02020603050405020304" pitchFamily="18" charset="0"/>
              </a:rPr>
              <a:t>يعرف تجلد الخبز بأنه جملة التغيرات ذاتية تحدث خلال عمليات معقدة اثناء خزن الخبز، وتؤدي الى فقدان خواصه الحسية الجيدة، كما يعرف تجلد الخبيز تجارياً بأنه تجلد الخبز بانه جملة تغيرات ذاتية تحدث خلال عمليات معقدة اثناء تقبل المستهلك على المنتجات المخبوزة نتيجة تغيرات تحدث في اللب ما عدا تلك التي  تنتج عن الاحياء المجهرية.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563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4E3AAAC-C604-D6C6-5706-8B162488FCDC}"/>
              </a:ext>
            </a:extLst>
          </p:cNvPr>
          <p:cNvPicPr>
            <a:picLocks noChangeAspect="1"/>
          </p:cNvPicPr>
          <p:nvPr/>
        </p:nvPicPr>
        <p:blipFill>
          <a:blip r:embed="rId2"/>
          <a:stretch>
            <a:fillRect/>
          </a:stretch>
        </p:blipFill>
        <p:spPr>
          <a:xfrm>
            <a:off x="-65314" y="-1"/>
            <a:ext cx="12167118" cy="6960637"/>
          </a:xfrm>
          <a:prstGeom prst="rect">
            <a:avLst/>
          </a:prstGeom>
        </p:spPr>
      </p:pic>
    </p:spTree>
    <p:extLst>
      <p:ext uri="{BB962C8B-B14F-4D97-AF65-F5344CB8AC3E}">
        <p14:creationId xmlns:p14="http://schemas.microsoft.com/office/powerpoint/2010/main" val="1970869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42FC268E-B1FD-A374-9023-B4DC5DFA58E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0985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8DAC24E9-F8E5-3B34-9542-E9C0D2140D6A}"/>
              </a:ext>
            </a:extLst>
          </p:cNvPr>
          <p:cNvPicPr>
            <a:picLocks noChangeAspect="1"/>
          </p:cNvPicPr>
          <p:nvPr/>
        </p:nvPicPr>
        <p:blipFill>
          <a:blip r:embed="rId2"/>
          <a:stretch>
            <a:fillRect/>
          </a:stretch>
        </p:blipFill>
        <p:spPr>
          <a:xfrm>
            <a:off x="139959" y="-4665"/>
            <a:ext cx="12052041" cy="6858000"/>
          </a:xfrm>
          <a:prstGeom prst="rect">
            <a:avLst/>
          </a:prstGeom>
        </p:spPr>
      </p:pic>
    </p:spTree>
    <p:extLst>
      <p:ext uri="{BB962C8B-B14F-4D97-AF65-F5344CB8AC3E}">
        <p14:creationId xmlns:p14="http://schemas.microsoft.com/office/powerpoint/2010/main" val="7208254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B0FFE3AB-D282-6B26-9175-D7BB74023992}"/>
              </a:ext>
            </a:extLst>
          </p:cNvPr>
          <p:cNvPicPr>
            <a:picLocks noChangeAspect="1"/>
          </p:cNvPicPr>
          <p:nvPr/>
        </p:nvPicPr>
        <p:blipFill>
          <a:blip r:embed="rId2"/>
          <a:stretch>
            <a:fillRect/>
          </a:stretch>
        </p:blipFill>
        <p:spPr>
          <a:xfrm>
            <a:off x="1" y="0"/>
            <a:ext cx="12269754" cy="6858000"/>
          </a:xfrm>
          <a:prstGeom prst="rect">
            <a:avLst/>
          </a:prstGeom>
        </p:spPr>
      </p:pic>
    </p:spTree>
    <p:extLst>
      <p:ext uri="{BB962C8B-B14F-4D97-AF65-F5344CB8AC3E}">
        <p14:creationId xmlns:p14="http://schemas.microsoft.com/office/powerpoint/2010/main" val="563848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B1B9AC2-0068-3240-3900-1C1280CCCEC2}"/>
              </a:ext>
            </a:extLst>
          </p:cNvPr>
          <p:cNvSpPr>
            <a:spLocks noGrp="1"/>
          </p:cNvSpPr>
          <p:nvPr>
            <p:ph type="title"/>
          </p:nvPr>
        </p:nvSpPr>
        <p:spPr>
          <a:xfrm>
            <a:off x="1911791" y="1931437"/>
            <a:ext cx="8911687" cy="3153747"/>
          </a:xfrm>
        </p:spPr>
        <p:txBody>
          <a:bodyPr>
            <a:prstTxWarp prst="textChevron">
              <a:avLst/>
            </a:prstTxWarp>
            <a:normAutofit/>
            <a:scene3d>
              <a:camera prst="orthographicFront"/>
              <a:lightRig rig="threePt" dir="t"/>
            </a:scene3d>
            <a:sp3d extrusionH="57150">
              <a:bevelT w="57150" h="38100" prst="artDeco"/>
            </a:sp3d>
          </a:bodyPr>
          <a:lstStyle/>
          <a:p>
            <a:pPr algn="ctr"/>
            <a:r>
              <a:rPr lang="ar-IQ" sz="4400" b="1" dirty="0">
                <a:ln>
                  <a:solidFill>
                    <a:schemeClr val="accent1">
                      <a:lumMod val="40000"/>
                      <a:lumOff val="60000"/>
                    </a:schemeClr>
                  </a:solidFill>
                </a:ln>
                <a:solidFill>
                  <a:schemeClr val="accent1"/>
                </a:solidFill>
                <a:effectLst>
                  <a:outerShdw blurRad="38100" dist="19050" dir="2700000" algn="tl" rotWithShape="0">
                    <a:schemeClr val="dk1">
                      <a:lumMod val="50000"/>
                      <a:alpha val="40000"/>
                    </a:schemeClr>
                  </a:outerShdw>
                </a:effectLst>
              </a:rPr>
              <a:t>شكرا لحسن استماعكم</a:t>
            </a:r>
            <a:endParaRPr lang="en-US" sz="4400" b="1" dirty="0">
              <a:ln>
                <a:solidFill>
                  <a:schemeClr val="accent1">
                    <a:lumMod val="40000"/>
                    <a:lumOff val="60000"/>
                  </a:schemeClr>
                </a:solidFill>
              </a:ln>
              <a:solidFill>
                <a:schemeClr val="accent1"/>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1101154568"/>
      </p:ext>
    </p:extLst>
  </p:cSld>
  <p:clrMapOvr>
    <a:masterClrMapping/>
  </p:clrMapOvr>
</p:sld>
</file>

<file path=ppt/theme/theme1.xml><?xml version="1.0" encoding="utf-8"?>
<a:theme xmlns:a="http://schemas.openxmlformats.org/drawingml/2006/main" name="ربطة">
  <a:themeElements>
    <a:clrScheme name="ربطة">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ربطة">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ربطة">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70</TotalTime>
  <Words>100</Words>
  <Application>Microsoft Office PowerPoint</Application>
  <PresentationFormat>شاشة عريضة</PresentationFormat>
  <Paragraphs>4</Paragraphs>
  <Slides>7</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7</vt:i4>
      </vt:variant>
    </vt:vector>
  </HeadingPairs>
  <TitlesOfParts>
    <vt:vector size="12" baseType="lpstr">
      <vt:lpstr>Arial</vt:lpstr>
      <vt:lpstr>Century Gothic</vt:lpstr>
      <vt:lpstr>Times New Roman</vt:lpstr>
      <vt:lpstr>Wingdings 3</vt:lpstr>
      <vt:lpstr>ربطة</vt:lpstr>
      <vt:lpstr>وزارة التعليم العالي والبحث العلمي  جامعة البصرة  كلية الزراعة قسم علوم الأغذية  مادة :- خبز ومعجنات النظري م.د شيرين فاضل عباس تخصص كيمياء وتكنالوجيا حبوب  </vt:lpstr>
      <vt:lpstr> يعرف تجلد الخبز بأنه جملة التغيرات ذاتية تحدث خلال عمليات معقدة اثناء خزن الخبز، وتؤدي الى فقدان خواصه الحسية الجيدة، كما يعرف تجلد الخبيز تجارياً بأنه تجلد الخبز بانه جملة تغيرات ذاتية تحدث خلال عمليات معقدة اثناء تقبل المستهلك على المنتجات المخبوزة نتيجة تغيرات تحدث في اللب ما عدا تلك التي  تنتج عن الاحياء المجهرية.                                                               </vt:lpstr>
      <vt:lpstr>عرض تقديمي في PowerPoint</vt:lpstr>
      <vt:lpstr>عرض تقديمي في PowerPoint</vt:lpstr>
      <vt:lpstr>عرض تقديمي في PowerPoint</vt:lpstr>
      <vt:lpstr>عرض تقديمي في PowerPoint</vt:lpstr>
      <vt:lpstr>شكرا لحسن استماعكم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البصرة  كلية الزراعة قسم علوم الأغذية  مادة :- خبز ومعجنات النظري م.د شيرين فاضل عباس تخصص كيمياء وتكنالوجيا حبوب  </dc:title>
  <dc:creator>Dell</dc:creator>
  <cp:lastModifiedBy>Dell</cp:lastModifiedBy>
  <cp:revision>17</cp:revision>
  <dcterms:created xsi:type="dcterms:W3CDTF">2026-04-24T13:34:53Z</dcterms:created>
  <dcterms:modified xsi:type="dcterms:W3CDTF">2026-04-28T08:56:59Z</dcterms:modified>
</cp:coreProperties>
</file>